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73" r:id="rId10"/>
    <p:sldId id="266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B261E1-6DFA-4F60-8116-A315DAAF08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ICUP2018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1213A8-B9DA-440F-876D-36E33F7846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5EC7B-2F83-4397-A4E4-92E41E39B02C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7257E-F0B6-4393-9756-90B6C0238C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03E90-D94F-4F08-991D-4CEA32FC6F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4EE2C-A7EE-4F94-A446-18A2096E1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4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ICUP2018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E0DC-9E29-48E0-BF91-0390E9C30CFF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D59D-F687-4D40-B238-745B2EB85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49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124-9859-442E-95A4-0D758370F88B}" type="datetime1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CB0E-EAA0-48DF-8344-EE552981E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20D7-A154-4039-9954-7D35F9C89012}" type="datetime1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CB0E-EAA0-48DF-8344-EE552981E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1D80768-DA78-4354-888F-3C64281FD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434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7F16-1E91-4716-BE47-C9A1EE02933C}" type="datetime1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CB0E-EAA0-48DF-8344-EE552981E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4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37619"/>
            <a:ext cx="3886200" cy="3839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37619"/>
            <a:ext cx="3886200" cy="383934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4562-6ACF-4086-B9B4-09051BD783F5}" type="datetime1">
              <a:rPr lang="en-US" smtClean="0"/>
              <a:pPr/>
              <a:t>10/23/2020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CB0E-EAA0-48DF-8344-EE552981E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143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9747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333403"/>
            <a:ext cx="3868340" cy="285625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9747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333403"/>
            <a:ext cx="3887391" cy="28562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31E-5ED9-4A98-B16E-2B527592CE51}" type="datetime1">
              <a:rPr lang="en-US" smtClean="0"/>
              <a:pPr/>
              <a:t>10/23/2020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CB0E-EAA0-48DF-8344-EE552981E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8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866A99-0DB1-4854-9C6B-5035407F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71CD-998F-49A4-A845-CF6A69776225}" type="datetime1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164D08-101B-4DB2-853B-44BCADB501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38CB0E-EAA0-48DF-8344-EE552981E6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239764C-CB9A-4080-B508-6626D5332E5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8650" y="939800"/>
            <a:ext cx="7886700" cy="54165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9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41A8-5C83-480B-AAC0-5ABD7E184FE1}" type="datetime1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CB0E-EAA0-48DF-8344-EE552981E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2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31B0-ADED-4E3F-9AA9-A5D7E84E936A}" type="datetime1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CB0E-EAA0-48DF-8344-EE552981E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87626"/>
            <a:ext cx="2949178" cy="32813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8B94-A4DD-46C2-BB8F-5194A7DD361F}" type="datetime1">
              <a:rPr lang="en-US" smtClean="0"/>
              <a:pPr/>
              <a:t>10/23/2020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8CB0E-EAA0-48DF-8344-EE552981E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2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1205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27315"/>
            <a:ext cx="7886700" cy="3749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fld id="{A0BE71CD-998F-49A4-A845-CF6A69776225}" type="datetime1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fld id="{D138CB0E-EAA0-48DF-8344-EE552981E6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43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  <p:sldLayoutId id="2147483666" r:id="rId7"/>
    <p:sldLayoutId id="2147483667" r:id="rId8"/>
    <p:sldLayoutId id="2147483668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3B44D-FDFF-4BD5-B388-3C06FDD0C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092" y="1196502"/>
            <a:ext cx="9036908" cy="1925638"/>
          </a:xfrm>
        </p:spPr>
        <p:txBody>
          <a:bodyPr>
            <a:normAutofit/>
          </a:bodyPr>
          <a:lstStyle/>
          <a:p>
            <a:r>
              <a:rPr lang="en-GB" sz="3600" b="1" cap="all" dirty="0">
                <a:solidFill>
                  <a:srgbClr val="FFC000"/>
                </a:solidFill>
              </a:rPr>
              <a:t>SHARING</a:t>
            </a:r>
            <a:r>
              <a:rPr lang="en-GB" sz="3600" b="1" cap="all" dirty="0"/>
              <a:t> IS </a:t>
            </a:r>
            <a:r>
              <a:rPr lang="en-GB" sz="3600" b="1" cap="all" dirty="0">
                <a:solidFill>
                  <a:srgbClr val="FFC000"/>
                </a:solidFill>
              </a:rPr>
              <a:t>CARING</a:t>
            </a:r>
            <a:r>
              <a:rPr lang="en-GB" sz="3600" b="1" cap="all" dirty="0"/>
              <a:t>: </a:t>
            </a:r>
            <a:br>
              <a:rPr lang="en-GB" sz="3600" b="1" cap="all" dirty="0"/>
            </a:br>
            <a:r>
              <a:rPr lang="en-GB" sz="2400" cap="all" dirty="0">
                <a:solidFill>
                  <a:srgbClr val="FFC000"/>
                </a:solidFill>
              </a:rPr>
              <a:t>CO-HOUSING</a:t>
            </a:r>
            <a:r>
              <a:rPr lang="en-GB" sz="2400" cap="all" dirty="0"/>
              <a:t> AS A MODEL OF </a:t>
            </a:r>
            <a:r>
              <a:rPr lang="en-GB" sz="2400" cap="all" dirty="0">
                <a:solidFill>
                  <a:srgbClr val="FFC000"/>
                </a:solidFill>
              </a:rPr>
              <a:t>STUDENT</a:t>
            </a:r>
            <a:r>
              <a:rPr lang="en-GB" sz="2400" cap="all" dirty="0">
                <a:solidFill>
                  <a:srgbClr val="FFFF00"/>
                </a:solidFill>
              </a:rPr>
              <a:t> </a:t>
            </a:r>
            <a:r>
              <a:rPr lang="en-GB" sz="2400" cap="all" dirty="0">
                <a:solidFill>
                  <a:srgbClr val="FFC000"/>
                </a:solidFill>
              </a:rPr>
              <a:t>HOUSING</a:t>
            </a:r>
            <a:r>
              <a:rPr lang="en-GB" sz="2400" cap="all" dirty="0"/>
              <a:t> IN SERBIA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52DB2-609F-4887-A733-02C69B6FB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7122" y="3297239"/>
            <a:ext cx="5684111" cy="821680"/>
          </a:xfrm>
        </p:spPr>
        <p:txBody>
          <a:bodyPr>
            <a:normAutofit/>
          </a:bodyPr>
          <a:lstStyle/>
          <a:p>
            <a:pPr algn="l"/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Hristina </a:t>
            </a:r>
            <a:r>
              <a:rPr lang="en-GB" sz="1200" dirty="0" err="1">
                <a:solidFill>
                  <a:schemeClr val="tx1">
                    <a:lumMod val="75000"/>
                  </a:schemeClr>
                </a:solidFill>
              </a:rPr>
              <a:t>Krstic</a:t>
            </a:r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GB" sz="1200" dirty="0" err="1">
                <a:solidFill>
                  <a:schemeClr val="tx1">
                    <a:lumMod val="75000"/>
                  </a:schemeClr>
                </a:solidFill>
              </a:rPr>
              <a:t>Miomir</a:t>
            </a:r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</a:schemeClr>
                </a:solidFill>
              </a:rPr>
              <a:t>Vasov</a:t>
            </a:r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GB" sz="1200" dirty="0" err="1">
                <a:solidFill>
                  <a:schemeClr val="tx1">
                    <a:lumMod val="75000"/>
                  </a:schemeClr>
                </a:solidFill>
              </a:rPr>
              <a:t>Vladana</a:t>
            </a:r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</a:schemeClr>
                </a:solidFill>
              </a:rPr>
              <a:t>Petrovic</a:t>
            </a:r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GB" sz="1200" dirty="0" err="1">
                <a:solidFill>
                  <a:schemeClr val="tx1">
                    <a:lumMod val="75000"/>
                  </a:schemeClr>
                </a:solidFill>
              </a:rPr>
              <a:t>Mirko</a:t>
            </a:r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tx1">
                    <a:lumMod val="75000"/>
                  </a:schemeClr>
                </a:solidFill>
              </a:rPr>
              <a:t>Stanimirovic</a:t>
            </a:r>
            <a:endParaRPr lang="en-GB"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0520" y="5873579"/>
            <a:ext cx="703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Done in a framework of the scientific project</a:t>
            </a:r>
          </a:p>
          <a:p>
            <a:pPr algn="r"/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 "</a:t>
            </a:r>
            <a:r>
              <a:rPr lang="en-GB" sz="1200" i="1" dirty="0">
                <a:solidFill>
                  <a:schemeClr val="tx1">
                    <a:lumMod val="75000"/>
                  </a:schemeClr>
                </a:solidFill>
              </a:rPr>
              <a:t>Construction of Student Dormitories in Serbia at the Beginning of the 21</a:t>
            </a:r>
            <a:r>
              <a:rPr lang="en-GB" sz="1200" i="1" baseline="30000" dirty="0">
                <a:solidFill>
                  <a:schemeClr val="tx1">
                    <a:lumMod val="75000"/>
                  </a:schemeClr>
                </a:solidFill>
              </a:rPr>
              <a:t>st</a:t>
            </a:r>
            <a:r>
              <a:rPr lang="en-GB" sz="1200" i="1" dirty="0">
                <a:solidFill>
                  <a:schemeClr val="tx1">
                    <a:lumMod val="75000"/>
                  </a:schemeClr>
                </a:solidFill>
              </a:rPr>
              <a:t> century</a:t>
            </a:r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" (TR36037), </a:t>
            </a:r>
          </a:p>
          <a:p>
            <a:pPr algn="r"/>
            <a:r>
              <a:rPr lang="en-GB" sz="1200" dirty="0">
                <a:solidFill>
                  <a:schemeClr val="tx1">
                    <a:lumMod val="75000"/>
                  </a:schemeClr>
                </a:solidFill>
              </a:rPr>
              <a:t>Ministry of Education, Science and Technological Development, Serbia.</a:t>
            </a:r>
            <a:endParaRPr lang="en-US" sz="12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3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092866"/>
              </p:ext>
            </p:extLst>
          </p:nvPr>
        </p:nvGraphicFramePr>
        <p:xfrm>
          <a:off x="-1" y="939114"/>
          <a:ext cx="9144000" cy="591888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09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project name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PORTO 15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LANGE ENG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600">
                          <a:latin typeface="Calibri"/>
                          <a:ea typeface="Times New Roman"/>
                          <a:cs typeface="Times New Roman"/>
                        </a:rPr>
                        <a:t>MARMALADE LANE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BASECAMP LYNGBY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4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Bologna, Italy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 dirty="0" err="1">
                          <a:latin typeface="Calibri"/>
                          <a:ea typeface="Times New Roman"/>
                          <a:cs typeface="Times New Roman"/>
                        </a:rPr>
                        <a:t>Albertslund</a:t>
                      </a: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 (suburb of Copenhagen), Denmark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Cambridge, UK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Kongens Lyngby (suburb of Copenhagen), Denmark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completion date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2018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4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400">
                          <a:latin typeface="Calibri"/>
                          <a:ea typeface="Times New Roman"/>
                          <a:cs typeface="Times New Roman"/>
                        </a:rPr>
                        <a:t>type of property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building inside the block of the dense urban tissue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housing complex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housing complex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housing complex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400">
                          <a:latin typeface="Calibri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existing - renovation, conversion, reconstruction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new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new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new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6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400">
                          <a:latin typeface="Calibri"/>
                          <a:ea typeface="Times New Roman"/>
                          <a:cs typeface="Times New Roman"/>
                        </a:rPr>
                        <a:t>apartment ownership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apartments to rent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apartment owned by residents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apartment owned by residents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apartment to rent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48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400">
                          <a:latin typeface="Calibri"/>
                          <a:ea typeface="Times New Roman"/>
                          <a:cs typeface="Times New Roman"/>
                        </a:rPr>
                        <a:t>social structure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young people up to 35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(students, young professionals, married couples, single parents)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multigenerational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multigenerational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students, professionals, seniors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48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spatial form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single compact structure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continuous closed structure - peripheral row of housing units creates inner courtyard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semi closed structure - perforated rows of housing units create courtyards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continuous almost closed structure - peripheral row of housing units creates inner courtyard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openness to public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open to public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open to public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>
                          <a:latin typeface="Calibri"/>
                          <a:ea typeface="Times New Roman"/>
                          <a:cs typeface="Times New Roman"/>
                        </a:rPr>
                        <a:t>open to public</a:t>
                      </a: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GB" sz="1050" dirty="0">
                          <a:latin typeface="Calibri"/>
                          <a:ea typeface="Times New Roman"/>
                          <a:cs typeface="Times New Roman"/>
                        </a:rPr>
                        <a:t>open to public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rm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stabile neighbourhood 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interaction between different generations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 of individuality/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commonality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be set according to personal preferences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likely to create closer relationships with other people 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expressed solidarity and willingness to help (in childcare, chores, education)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FCE038-6666-4983-9FC1-28DF2EFF3FA9}"/>
              </a:ext>
            </a:extLst>
          </p:cNvPr>
          <p:cNvSpPr txBox="1"/>
          <p:nvPr/>
        </p:nvSpPr>
        <p:spPr>
          <a:xfrm>
            <a:off x="6836229" y="6211669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psychological effect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9CFBDB-84CB-47D3-86DD-7CD7C94043A7}"/>
              </a:ext>
            </a:extLst>
          </p:cNvPr>
          <p:cNvSpPr txBox="1"/>
          <p:nvPr/>
        </p:nvSpPr>
        <p:spPr>
          <a:xfrm>
            <a:off x="4163996" y="1861635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study analysis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C63F40-1E45-4DB0-B403-C004BEF75F38}"/>
              </a:ext>
            </a:extLst>
          </p:cNvPr>
          <p:cNvSpPr/>
          <p:nvPr/>
        </p:nvSpPr>
        <p:spPr>
          <a:xfrm>
            <a:off x="4163996" y="1012057"/>
            <a:ext cx="66172" cy="1209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4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rm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possibility to finance the construction by joint forces of particular co-housing group (easier way to reach own home)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possibility to be supported by other parties, who have non-profit interests and are willing to support sustainable living models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lower living costs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possibility to afford expensive amenities (swimming pool, gym) with less investment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951AE-1956-4992-B082-6889E5355F67}"/>
              </a:ext>
            </a:extLst>
          </p:cNvPr>
          <p:cNvSpPr txBox="1"/>
          <p:nvPr/>
        </p:nvSpPr>
        <p:spPr>
          <a:xfrm>
            <a:off x="6836229" y="6211669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1200"/>
              </a:spcAft>
              <a:tabLst>
                <a:tab pos="269875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economical effect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152035-B68F-4973-8D77-D77BA311DB58}"/>
              </a:ext>
            </a:extLst>
          </p:cNvPr>
          <p:cNvSpPr txBox="1"/>
          <p:nvPr/>
        </p:nvSpPr>
        <p:spPr>
          <a:xfrm>
            <a:off x="4163996" y="1861635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study analysis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3AAC40-55C9-4C42-A02F-7870072F71D7}"/>
              </a:ext>
            </a:extLst>
          </p:cNvPr>
          <p:cNvSpPr/>
          <p:nvPr/>
        </p:nvSpPr>
        <p:spPr>
          <a:xfrm>
            <a:off x="4163996" y="1012057"/>
            <a:ext cx="66172" cy="1209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rm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participation in design process and hence customization of living space according to personal preferences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wide range of contents, usually not accessible in conventional houses/buildings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possibility to balance between privacy and publicity upon personal preferences and current needs and wishes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CE43B1-9251-4CC3-8211-44D2A67AAAEB}"/>
              </a:ext>
            </a:extLst>
          </p:cNvPr>
          <p:cNvSpPr txBox="1"/>
          <p:nvPr/>
        </p:nvSpPr>
        <p:spPr>
          <a:xfrm>
            <a:off x="6836229" y="6211669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1200"/>
              </a:spcAft>
              <a:tabLst>
                <a:tab pos="269875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comfort effect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8989A7-27D0-46B8-B4F3-173CA3B35486}"/>
              </a:ext>
            </a:extLst>
          </p:cNvPr>
          <p:cNvSpPr txBox="1"/>
          <p:nvPr/>
        </p:nvSpPr>
        <p:spPr>
          <a:xfrm>
            <a:off x="4163996" y="1861635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study analysis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C7F18E-7E8E-4C74-A062-62603710A792}"/>
              </a:ext>
            </a:extLst>
          </p:cNvPr>
          <p:cNvSpPr/>
          <p:nvPr/>
        </p:nvSpPr>
        <p:spPr>
          <a:xfrm>
            <a:off x="4163996" y="1012057"/>
            <a:ext cx="66172" cy="1209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6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rm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urban renewal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revivification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26EA80-8532-419E-9E6D-A88BF3F8A658}"/>
              </a:ext>
            </a:extLst>
          </p:cNvPr>
          <p:cNvSpPr txBox="1"/>
          <p:nvPr/>
        </p:nvSpPr>
        <p:spPr>
          <a:xfrm>
            <a:off x="6836229" y="6211669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1200"/>
              </a:spcAft>
              <a:tabLst>
                <a:tab pos="269875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urban effect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7B8EA8-BF16-4D07-88A0-E61A9C5298A6}"/>
              </a:ext>
            </a:extLst>
          </p:cNvPr>
          <p:cNvSpPr txBox="1"/>
          <p:nvPr/>
        </p:nvSpPr>
        <p:spPr>
          <a:xfrm>
            <a:off x="4163996" y="1861635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study analysis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2B82DE-04F8-4F64-8D26-A56F09FF51A7}"/>
              </a:ext>
            </a:extLst>
          </p:cNvPr>
          <p:cNvSpPr/>
          <p:nvPr/>
        </p:nvSpPr>
        <p:spPr>
          <a:xfrm>
            <a:off x="4163996" y="1012057"/>
            <a:ext cx="66172" cy="1209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DISADVANTAGES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rm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 collaborative housing and particular alternative way of living is not suitable for every person: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require higher level of flexibility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GB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should be able to accept the responsibility of sharing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life in commune can be "hustle and bustle"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EBEA35-C8AC-47E2-896F-344B8A17AE1D}"/>
              </a:ext>
            </a:extLst>
          </p:cNvPr>
          <p:cNvSpPr txBox="1"/>
          <p:nvPr/>
        </p:nvSpPr>
        <p:spPr>
          <a:xfrm>
            <a:off x="4975847" y="1861635"/>
            <a:ext cx="25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study analysis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95E196-BF54-489E-A8D0-07926D2439D8}"/>
              </a:ext>
            </a:extLst>
          </p:cNvPr>
          <p:cNvSpPr/>
          <p:nvPr/>
        </p:nvSpPr>
        <p:spPr>
          <a:xfrm>
            <a:off x="4975847" y="1012057"/>
            <a:ext cx="66172" cy="1209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FOR STUDENTS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rm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Living in a heterogeneous environment can help students to build a different network important for their professional and personal development.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Living in co-housing creates family-like atmosphere and the sense of belonging to certain community. For students who have to move from their hometown during study period, co-housing can help with the integration process in new environment.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69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FOR STUDENTS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Co-housing way of living is more adjusted to working people and modern lifestyle. Co-housing offers more comfortable, suitable and equipped accommodation in comparison to rented apartment.     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Although co-housing isn’t exactly like a dormitory, it is somewhat similar, so students used to dormitory life will adapt to co-living fast.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Frequent events offered inside co-housing can enhance social activity of students. 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12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FOR STUDENTS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Autofit/>
          </a:bodyPr>
          <a:lstStyle/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Community-like living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affects development of one's personality. Personal features like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responsibility, tolerance, teamwork, humanity,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awareness and alike are more likely to be acquired in an environment like this.   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11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Autofit/>
          </a:bodyPr>
          <a:lstStyle/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/>
              <a:t>The rising number of co-housing projects intended for students demonstrates the fact that this typology is suitable for student living and is accepted by students. </a:t>
            </a:r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GB" sz="2400" dirty="0"/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/>
              <a:t>Co-housing can be graded as desirable, affordable and sustainable housing typology for a society. Higher sustainability is obvious in many aspects, primarily in ecological, economic and social. </a:t>
            </a:r>
          </a:p>
        </p:txBody>
      </p:sp>
    </p:spTree>
    <p:extLst>
      <p:ext uri="{BB962C8B-B14F-4D97-AF65-F5344CB8AC3E}">
        <p14:creationId xmlns:p14="http://schemas.microsoft.com/office/powerpoint/2010/main" val="68865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3124" y="2384855"/>
            <a:ext cx="3814119" cy="6054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>
                <a:solidFill>
                  <a:srgbClr val="FFC000"/>
                </a:solidFill>
              </a:rPr>
              <a:t>collaborative living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CO-HOUSING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547939" y="5810377"/>
            <a:ext cx="5209565" cy="586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abitare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collaborativo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881949" y="2928551"/>
            <a:ext cx="3825446" cy="704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collective housing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7520" y="3344562"/>
            <a:ext cx="4331043" cy="1046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mini-communities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340387" y="4244056"/>
            <a:ext cx="3444700" cy="667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bofælleskab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634116" y="4270279"/>
            <a:ext cx="2842507" cy="603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kollektivhus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066611" y="5148856"/>
            <a:ext cx="5619262" cy="545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gemeinschaftliches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wohnen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906879" y="1635004"/>
            <a:ext cx="4931366" cy="5366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centraal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wonen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Autofit/>
          </a:bodyPr>
          <a:lstStyle/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/>
              <a:t>This housing typology is seriously becoming model of future housing. Although currently mostly spread across developed countries, it can be a good model for undeveloped countries too, especially when it comes to its economic aspect. </a:t>
            </a:r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GB" sz="2400" dirty="0"/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/>
              <a:t>Serbia can be a good candidate to introduce co-housing in its residential network. </a:t>
            </a:r>
          </a:p>
        </p:txBody>
      </p:sp>
    </p:spTree>
    <p:extLst>
      <p:ext uri="{BB962C8B-B14F-4D97-AF65-F5344CB8AC3E}">
        <p14:creationId xmlns:p14="http://schemas.microsoft.com/office/powerpoint/2010/main" val="349294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427315"/>
            <a:ext cx="7886700" cy="4205714"/>
          </a:xfrm>
        </p:spPr>
        <p:txBody>
          <a:bodyPr>
            <a:noAutofit/>
          </a:bodyPr>
          <a:lstStyle/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/>
              <a:t>Co-housing can not only be a model for student housing in Serbia, but for housing in general - for housing of wider social groups. It can rise the quality level of housing, i.e. of people's lifestyle.</a:t>
            </a:r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GB" sz="2400" dirty="0"/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/>
              <a:t>Government should consider co-housing typology as sustainable housing model and support it. </a:t>
            </a:r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en-GB" sz="2400" dirty="0"/>
          </a:p>
          <a:p>
            <a:pPr marR="0"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en-GB" sz="2400" dirty="0"/>
              <a:t>Co-housing is suitable for many social categories, who are in a way specific or vulnerable in relation to general society.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426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3429000"/>
            <a:ext cx="5692637" cy="678742"/>
          </a:xfrm>
        </p:spPr>
        <p:txBody>
          <a:bodyPr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1200"/>
              </a:spcAft>
              <a:buNone/>
              <a:tabLst>
                <a:tab pos="269875" algn="l"/>
              </a:tabLst>
            </a:pPr>
            <a:r>
              <a:rPr lang="en-GB" sz="2400" b="1" cap="all" dirty="0">
                <a:solidFill>
                  <a:srgbClr val="FFC000"/>
                </a:solidFill>
              </a:rPr>
              <a:t>SHARING</a:t>
            </a:r>
            <a:r>
              <a:rPr lang="en-GB" sz="2400" b="1" cap="all" dirty="0"/>
              <a:t> </a:t>
            </a:r>
            <a:r>
              <a:rPr lang="en-GB" sz="2400" dirty="0"/>
              <a:t>is</a:t>
            </a:r>
            <a:r>
              <a:rPr lang="en-GB" sz="2400" b="1" cap="all" dirty="0"/>
              <a:t> </a:t>
            </a:r>
            <a:r>
              <a:rPr lang="en-GB" sz="2400" b="1" cap="all" dirty="0">
                <a:solidFill>
                  <a:srgbClr val="FFC000"/>
                </a:solidFill>
              </a:rPr>
              <a:t>CARING</a:t>
            </a:r>
            <a:endParaRPr lang="en-US" sz="2400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5F75BBEB-4E1E-483D-8983-3B6401C9FAFB}"/>
              </a:ext>
            </a:extLst>
          </p:cNvPr>
          <p:cNvSpPr txBox="1">
            <a:spLocks/>
          </p:cNvSpPr>
          <p:nvPr/>
        </p:nvSpPr>
        <p:spPr>
          <a:xfrm>
            <a:off x="3485321" y="3429000"/>
            <a:ext cx="4871003" cy="678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tabLst>
                <a:tab pos="269875" algn="l"/>
              </a:tabLst>
            </a:pPr>
            <a:r>
              <a:rPr lang="en-GB" sz="2400" dirty="0"/>
              <a:t>, think about it!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479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3124" y="2384854"/>
            <a:ext cx="7949514" cy="390885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800" dirty="0"/>
              <a:t>Is form of housing that combines characteristics of both </a:t>
            </a:r>
            <a:r>
              <a:rPr lang="en-GB" sz="2800" dirty="0">
                <a:solidFill>
                  <a:srgbClr val="FFC000"/>
                </a:solidFill>
              </a:rPr>
              <a:t>individual</a:t>
            </a:r>
            <a:r>
              <a:rPr lang="en-GB" sz="2800" dirty="0"/>
              <a:t> and </a:t>
            </a:r>
            <a:r>
              <a:rPr lang="en-GB" sz="2800" dirty="0">
                <a:solidFill>
                  <a:srgbClr val="FFC000"/>
                </a:solidFill>
              </a:rPr>
              <a:t>multifamily</a:t>
            </a:r>
            <a:r>
              <a:rPr lang="en-GB" sz="2800" dirty="0"/>
              <a:t> living.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/>
              <a:t>Its concept is based on the idea of community.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/>
              <a:t>Is quite new housing typology (1970s of the 20</a:t>
            </a:r>
            <a:r>
              <a:rPr lang="en-GB" sz="2800" baseline="30000" dirty="0"/>
              <a:t>th</a:t>
            </a:r>
            <a:r>
              <a:rPr lang="en-GB" sz="2800" dirty="0"/>
              <a:t> century).</a:t>
            </a:r>
          </a:p>
          <a:p>
            <a:pPr lvl="1">
              <a:buFont typeface="Wingdings" pitchFamily="2" charset="2"/>
              <a:buChar char="Ø"/>
            </a:pPr>
            <a:r>
              <a:rPr lang="en-GB" sz="2800" dirty="0"/>
              <a:t>Its expansion is globally taking hold.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CO-HOUSING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CO-HOUSING</a:t>
            </a:r>
            <a:r>
              <a:rPr lang="en-GB" dirty="0"/>
              <a:t> INITIATIVES</a:t>
            </a:r>
            <a:endParaRPr lang="en-US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0" y="2071818"/>
            <a:ext cx="7471719" cy="117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</a:pPr>
            <a:r>
              <a:rPr lang="en-GB" sz="2000" dirty="0"/>
              <a:t>	Unlike Serbia, where there are </a:t>
            </a:r>
            <a:r>
              <a:rPr lang="en-GB" sz="2000" b="1" dirty="0">
                <a:solidFill>
                  <a:srgbClr val="FFC000"/>
                </a:solidFill>
              </a:rPr>
              <a:t>no registered co-housing groups</a:t>
            </a:r>
            <a:r>
              <a:rPr lang="en-GB" sz="2000" dirty="0"/>
              <a:t>, many European countries actively work on the development of this specific way of housing, seeing it as </a:t>
            </a:r>
            <a:r>
              <a:rPr lang="en-GB" sz="2000" dirty="0">
                <a:solidFill>
                  <a:srgbClr val="FFC000"/>
                </a:solidFill>
              </a:rPr>
              <a:t>a model of housing of the future</a:t>
            </a:r>
            <a:r>
              <a:rPr lang="en-GB" sz="2000" dirty="0"/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3124" y="3661721"/>
            <a:ext cx="7949514" cy="2549609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800" dirty="0">
                <a:solidFill>
                  <a:srgbClr val="FFC000"/>
                </a:solidFill>
              </a:rPr>
              <a:t>In Sweden: </a:t>
            </a:r>
            <a:r>
              <a:rPr lang="en-GB" sz="2800" dirty="0"/>
              <a:t>more than </a:t>
            </a:r>
            <a:r>
              <a:rPr lang="en-GB" sz="2800" dirty="0">
                <a:solidFill>
                  <a:srgbClr val="FFC000"/>
                </a:solidFill>
              </a:rPr>
              <a:t>40</a:t>
            </a:r>
            <a:r>
              <a:rPr lang="en-GB" sz="2800" dirty="0"/>
              <a:t> co-housing units as full members of the association that works on the promotion of collaborative housing and other alternative ways of living as well as </a:t>
            </a:r>
            <a:r>
              <a:rPr lang="en-GB" sz="2800" dirty="0">
                <a:solidFill>
                  <a:srgbClr val="FFC000"/>
                </a:solidFill>
              </a:rPr>
              <a:t>15</a:t>
            </a:r>
            <a:r>
              <a:rPr lang="en-GB" sz="2800" dirty="0"/>
              <a:t> organisations working in favour of collaborative housing.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CO-HOUSING</a:t>
            </a:r>
            <a:r>
              <a:rPr lang="en-GB" dirty="0"/>
              <a:t> INITIATIVES</a:t>
            </a:r>
            <a:endParaRPr lang="en-US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0" y="2071818"/>
            <a:ext cx="7471719" cy="117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</a:pPr>
            <a:r>
              <a:rPr lang="en-GB" sz="2000" dirty="0"/>
              <a:t>	</a:t>
            </a:r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Unlike Serbia, where there are no registered co housing groups, many European countries actively work on the development of this specific way of housing, seeing it as a model of housing of the future.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3124" y="3661721"/>
            <a:ext cx="7949514" cy="2549609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800" dirty="0">
                <a:solidFill>
                  <a:srgbClr val="FFC000"/>
                </a:solidFill>
              </a:rPr>
              <a:t>In Germany: </a:t>
            </a:r>
            <a:r>
              <a:rPr lang="en-US" sz="2800" dirty="0"/>
              <a:t>27 regional offices within </a:t>
            </a:r>
            <a:r>
              <a:rPr lang="en-GB" sz="2800" dirty="0"/>
              <a:t>federal association FORUM.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CO-HOUSING</a:t>
            </a:r>
            <a:r>
              <a:rPr lang="en-GB" dirty="0"/>
              <a:t> INITIATIVES</a:t>
            </a:r>
            <a:endParaRPr lang="en-US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0" y="2071818"/>
            <a:ext cx="7471719" cy="117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</a:pPr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	Unlike Serbia, where there are no registered co housing groups, many European countries actively work on the development of this specific way of housing, seeing it as a model of housing of the future.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3124" y="3661721"/>
            <a:ext cx="7949514" cy="2549609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800" dirty="0">
                <a:solidFill>
                  <a:srgbClr val="FFC000"/>
                </a:solidFill>
              </a:rPr>
              <a:t>In UK: 21</a:t>
            </a:r>
            <a:r>
              <a:rPr lang="en-GB" sz="2800" dirty="0"/>
              <a:t> established co-housing groups, </a:t>
            </a:r>
            <a:r>
              <a:rPr lang="en-GB" sz="2800" dirty="0">
                <a:solidFill>
                  <a:srgbClr val="FFC000"/>
                </a:solidFill>
              </a:rPr>
              <a:t>34</a:t>
            </a:r>
            <a:r>
              <a:rPr lang="en-GB" sz="2800" dirty="0"/>
              <a:t> co-housing projects that are in the developing phase and </a:t>
            </a:r>
            <a:r>
              <a:rPr lang="en-GB" sz="2800" dirty="0">
                <a:solidFill>
                  <a:srgbClr val="FFC000"/>
                </a:solidFill>
              </a:rPr>
              <a:t>17</a:t>
            </a:r>
            <a:r>
              <a:rPr lang="en-GB" sz="2800" dirty="0"/>
              <a:t> groups that are initially forming its membership.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CO-HOUSING</a:t>
            </a:r>
            <a:r>
              <a:rPr lang="en-GB" dirty="0"/>
              <a:t> INITIATIVES</a:t>
            </a:r>
            <a:endParaRPr lang="en-US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0" y="2071818"/>
            <a:ext cx="7471719" cy="117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</a:pPr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	Unlike Serbia, where there are no registered co housing groups, many European countries actively work on the development of this specific way of housing, seeing it as a model of housing of the future.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3124" y="3661721"/>
            <a:ext cx="7949514" cy="2549609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800" dirty="0"/>
              <a:t>Similar associations in: </a:t>
            </a:r>
            <a:r>
              <a:rPr lang="en-GB" sz="2800" dirty="0">
                <a:solidFill>
                  <a:srgbClr val="FFC000"/>
                </a:solidFill>
              </a:rPr>
              <a:t>Belgium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C000"/>
                </a:solidFill>
              </a:rPr>
              <a:t>Czech Republic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C000"/>
                </a:solidFill>
              </a:rPr>
              <a:t>Denmark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C000"/>
                </a:solidFill>
              </a:rPr>
              <a:t>Netherlands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C000"/>
                </a:solidFill>
              </a:rPr>
              <a:t>Poland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C000"/>
                </a:solidFill>
              </a:rPr>
              <a:t>Austria</a:t>
            </a:r>
            <a:r>
              <a:rPr lang="en-GB" sz="2800" dirty="0"/>
              <a:t>, as well as out of Europe, like in the </a:t>
            </a:r>
            <a:r>
              <a:rPr lang="en-GB" sz="2800" dirty="0">
                <a:solidFill>
                  <a:srgbClr val="FFC000"/>
                </a:solidFill>
              </a:rPr>
              <a:t>USA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C000"/>
                </a:solidFill>
              </a:rPr>
              <a:t>Canada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C000"/>
                </a:solidFill>
              </a:rPr>
              <a:t>Australia</a:t>
            </a:r>
            <a:r>
              <a:rPr lang="en-GB" sz="2800" dirty="0"/>
              <a:t>, </a:t>
            </a:r>
            <a:r>
              <a:rPr lang="en-GB" sz="2800" dirty="0">
                <a:solidFill>
                  <a:srgbClr val="FFC000"/>
                </a:solidFill>
              </a:rPr>
              <a:t>New Zealand</a:t>
            </a:r>
            <a:r>
              <a:rPr lang="en-GB" sz="2800" dirty="0"/>
              <a:t>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CO-HOUSING</a:t>
            </a:r>
            <a:r>
              <a:rPr lang="en-GB" dirty="0"/>
              <a:t> INITIATIVES</a:t>
            </a:r>
            <a:endParaRPr lang="en-US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0" y="2071818"/>
            <a:ext cx="7471719" cy="117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</a:pPr>
            <a:r>
              <a:rPr lang="en-GB" sz="2000" dirty="0">
                <a:solidFill>
                  <a:schemeClr val="tx1">
                    <a:lumMod val="50000"/>
                  </a:schemeClr>
                </a:solidFill>
              </a:rPr>
              <a:t>	Unlike Serbia, where there are no registered co housing groups, many European countries actively work on the development of this specific way of housing, seeing it as a model of housing of the future.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CASE STUDIES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rgbClr val="FFC000"/>
                </a:solidFill>
              </a:rPr>
              <a:t>PORTO 15 </a:t>
            </a:r>
            <a:r>
              <a:rPr lang="en-GB" sz="1800" dirty="0"/>
              <a:t>(</a:t>
            </a:r>
            <a:r>
              <a:rPr lang="en-GB" sz="1800" dirty="0" err="1"/>
              <a:t>Diverserighestudio</a:t>
            </a:r>
            <a:r>
              <a:rPr lang="en-GB" sz="1800" dirty="0"/>
              <a:t>, </a:t>
            </a:r>
            <a:r>
              <a:rPr lang="en-GB" sz="1800" dirty="0" err="1"/>
              <a:t>Azienda</a:t>
            </a:r>
            <a:r>
              <a:rPr lang="en-GB" sz="1800" dirty="0"/>
              <a:t> Casa Emilia Romagna)</a:t>
            </a:r>
          </a:p>
          <a:p>
            <a:pPr>
              <a:buNone/>
            </a:pP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rgbClr val="FFC000"/>
                </a:solidFill>
              </a:rPr>
              <a:t>LANGE ENG </a:t>
            </a:r>
            <a:r>
              <a:rPr lang="en-GB" sz="1800" dirty="0"/>
              <a:t>(</a:t>
            </a:r>
            <a:r>
              <a:rPr lang="en-GB" sz="1800" dirty="0" err="1"/>
              <a:t>Dorte</a:t>
            </a:r>
            <a:r>
              <a:rPr lang="en-GB" sz="1800" dirty="0"/>
              <a:t> </a:t>
            </a:r>
            <a:r>
              <a:rPr lang="en-GB" sz="1800" dirty="0" err="1"/>
              <a:t>Mandrup</a:t>
            </a:r>
            <a:r>
              <a:rPr lang="en-GB" sz="1800" dirty="0"/>
              <a:t> </a:t>
            </a:r>
            <a:r>
              <a:rPr lang="en-GB" sz="1800" dirty="0" err="1"/>
              <a:t>Arkitekter</a:t>
            </a:r>
            <a:r>
              <a:rPr lang="en-US" sz="1800" dirty="0"/>
              <a:t>)</a:t>
            </a:r>
          </a:p>
          <a:p>
            <a:pPr>
              <a:buNone/>
            </a:pP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rgbClr val="FFC000"/>
                </a:solidFill>
              </a:rPr>
              <a:t>MARMALADE LANE </a:t>
            </a:r>
            <a:r>
              <a:rPr lang="en-GB" sz="1800" dirty="0"/>
              <a:t>(Mole Architects)</a:t>
            </a:r>
          </a:p>
          <a:p>
            <a:pPr>
              <a:buNone/>
            </a:pP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rgbClr val="FFC000"/>
                </a:solidFill>
              </a:rPr>
              <a:t>BASECAMP LYNGBY </a:t>
            </a:r>
            <a:r>
              <a:rPr lang="en-GB" sz="1800" dirty="0"/>
              <a:t>(</a:t>
            </a:r>
            <a:r>
              <a:rPr lang="en-GB" sz="1800" dirty="0" err="1"/>
              <a:t>Larz</a:t>
            </a:r>
            <a:r>
              <a:rPr lang="en-GB" sz="1800" dirty="0"/>
              <a:t> </a:t>
            </a:r>
            <a:r>
              <a:rPr lang="en-GB" sz="1800" dirty="0" err="1"/>
              <a:t>Gitz</a:t>
            </a:r>
            <a:r>
              <a:rPr lang="en-GB" sz="1800" dirty="0"/>
              <a:t> Architects, </a:t>
            </a:r>
            <a:r>
              <a:rPr lang="en-GB" sz="1800" dirty="0" err="1"/>
              <a:t>Kragh</a:t>
            </a:r>
            <a:r>
              <a:rPr lang="en-GB" sz="1800" dirty="0"/>
              <a:t> &amp; Berglund)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471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1229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</vt:lpstr>
      <vt:lpstr>Office Theme</vt:lpstr>
      <vt:lpstr>SHARING IS CARING:  CO-HOUSING AS A MODEL OF STUDENT HOUSING IN SERBIA</vt:lpstr>
      <vt:lpstr>CO-HOUSING</vt:lpstr>
      <vt:lpstr>CO-HOUSING</vt:lpstr>
      <vt:lpstr>CO-HOUSING INITIATIVES</vt:lpstr>
      <vt:lpstr>CO-HOUSING INITIATIVES</vt:lpstr>
      <vt:lpstr>CO-HOUSING INITIATIVES</vt:lpstr>
      <vt:lpstr>CO-HOUSING INITIATIVES</vt:lpstr>
      <vt:lpstr>CO-HOUSING INITIATIVES</vt:lpstr>
      <vt:lpstr>CASE STUDIES</vt:lpstr>
      <vt:lpstr>PowerPoint Presentation</vt:lpstr>
      <vt:lpstr>ADVANTAGES</vt:lpstr>
      <vt:lpstr>ADVANTAGES</vt:lpstr>
      <vt:lpstr>ADVANTAGES</vt:lpstr>
      <vt:lpstr>ADVANTAGES</vt:lpstr>
      <vt:lpstr>DISADVANTAGES</vt:lpstr>
      <vt:lpstr>BENEFITS FOR STUDENTS</vt:lpstr>
      <vt:lpstr>BENEFITS FOR STUDENTS</vt:lpstr>
      <vt:lpstr>BENEFITS FOR STUDENTS</vt:lpstr>
      <vt:lpstr>CONCLUSIONS</vt:lpstr>
      <vt:lpstr>CONCLUSIONS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VojislavN</dc:creator>
  <cp:lastModifiedBy>Hristina Krstic</cp:lastModifiedBy>
  <cp:revision>35</cp:revision>
  <dcterms:created xsi:type="dcterms:W3CDTF">2018-10-19T08:19:56Z</dcterms:created>
  <dcterms:modified xsi:type="dcterms:W3CDTF">2020-10-23T18:39:19Z</dcterms:modified>
</cp:coreProperties>
</file>